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104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96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3160" cy="4111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248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12981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90340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81020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03721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69522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306834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34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885381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00344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30948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7130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980069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16416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50266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69417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56840" y="3962160"/>
            <a:ext cx="8226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24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4568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96" name="Picture 95"/>
          <p:cNvPicPr/>
          <p:nvPr/>
        </p:nvPicPr>
        <p:blipFill>
          <a:blip r:embed="rId2"/>
          <a:stretch/>
        </p:blipFill>
        <p:spPr>
          <a:xfrm>
            <a:off x="1735560" y="1599480"/>
            <a:ext cx="5668560" cy="4522680"/>
          </a:xfrm>
          <a:prstGeom prst="rect">
            <a:avLst/>
          </a:prstGeom>
          <a:ln>
            <a:noFill/>
          </a:ln>
        </p:spPr>
      </p:pic>
      <p:pic>
        <p:nvPicPr>
          <p:cNvPr id="97" name="Picture 96"/>
          <p:cNvPicPr/>
          <p:nvPr/>
        </p:nvPicPr>
        <p:blipFill>
          <a:blip r:embed="rId2"/>
          <a:stretch/>
        </p:blipFill>
        <p:spPr>
          <a:xfrm>
            <a:off x="1735560" y="1599480"/>
            <a:ext cx="5668560" cy="452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subTitle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ubTitle"/>
          </p:nvPr>
        </p:nvSpPr>
        <p:spPr>
          <a:xfrm>
            <a:off x="456840" y="277560"/>
            <a:ext cx="8226360" cy="5269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568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subTitle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46724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6840" y="3962160"/>
            <a:ext cx="8226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56840" y="3962160"/>
            <a:ext cx="8226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46724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4568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193" name="Picture 192"/>
          <p:cNvPicPr/>
          <p:nvPr/>
        </p:nvPicPr>
        <p:blipFill>
          <a:blip r:embed="rId2"/>
          <a:stretch/>
        </p:blipFill>
        <p:spPr>
          <a:xfrm>
            <a:off x="1735560" y="1599480"/>
            <a:ext cx="5668560" cy="4522680"/>
          </a:xfrm>
          <a:prstGeom prst="rect">
            <a:avLst/>
          </a:prstGeom>
          <a:ln>
            <a:noFill/>
          </a:ln>
        </p:spPr>
      </p:pic>
      <p:pic>
        <p:nvPicPr>
          <p:cNvPr id="194" name="Picture 193"/>
          <p:cNvPicPr/>
          <p:nvPr/>
        </p:nvPicPr>
        <p:blipFill>
          <a:blip r:embed="rId2"/>
          <a:stretch/>
        </p:blipFill>
        <p:spPr>
          <a:xfrm>
            <a:off x="1735560" y="1599480"/>
            <a:ext cx="5668560" cy="452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ubTitle"/>
          </p:nvPr>
        </p:nvSpPr>
        <p:spPr>
          <a:xfrm>
            <a:off x="456840" y="277560"/>
            <a:ext cx="8226360" cy="5269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68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672440" y="396216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68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2440" y="1599840"/>
            <a:ext cx="4014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56840" y="3962160"/>
            <a:ext cx="8226360" cy="21571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627960" y="6429240"/>
            <a:ext cx="285480" cy="20952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8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2"/>
          <p:cNvSpPr/>
          <p:nvPr/>
        </p:nvSpPr>
        <p:spPr>
          <a:xfrm>
            <a:off x="3240" y="4267080"/>
            <a:ext cx="9137520" cy="2587680"/>
          </a:xfrm>
          <a:prstGeom prst="rect">
            <a:avLst/>
          </a:prstGeom>
          <a:gradFill>
            <a:gsLst>
              <a:gs pos="0">
                <a:srgbClr val="0088E4"/>
              </a:gs>
              <a:gs pos="100000">
                <a:srgbClr val="0068AE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5853240" y="6048360"/>
            <a:ext cx="841320" cy="51588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path path="rect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5916600" y="6095880"/>
            <a:ext cx="714240" cy="43344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6005520" y="6146640"/>
            <a:ext cx="542880" cy="3254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6068880" y="6184800"/>
            <a:ext cx="412920" cy="249480"/>
          </a:xfrm>
          <a:prstGeom prst="ellipse">
            <a:avLst/>
          </a:prstGeom>
          <a:gradFill>
            <a:gsLst>
              <a:gs pos="0">
                <a:srgbClr val="0083DB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6122880" y="6226200"/>
            <a:ext cx="301680" cy="16668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5676840" y="5897520"/>
            <a:ext cx="604800" cy="25236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5867280" y="6620040"/>
            <a:ext cx="701640" cy="101520"/>
          </a:xfrm>
          <a:prstGeom prst="rect">
            <a:avLst/>
          </a:prstGeom>
          <a:gradFill>
            <a:gsLst>
              <a:gs pos="0">
                <a:srgbClr val="0072C0"/>
              </a:gs>
              <a:gs pos="100000">
                <a:srgbClr val="0088E4"/>
              </a:gs>
            </a:gsLst>
            <a:lin ang="8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5600880" y="6200640"/>
            <a:ext cx="137880" cy="33984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5667480" y="5945040"/>
            <a:ext cx="1187280" cy="728640"/>
          </a:xfrm>
          <a:prstGeom prst="rect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path path="rect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6410160" y="5907240"/>
            <a:ext cx="149400" cy="4428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6208560" y="6267600"/>
            <a:ext cx="130320" cy="806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3600360" y="6245280"/>
            <a:ext cx="1009800" cy="59508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3673440" y="6283440"/>
            <a:ext cx="858960" cy="52380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3716280" y="6316560"/>
            <a:ext cx="792360" cy="47160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3759120" y="6345360"/>
            <a:ext cx="701640" cy="40644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3786120" y="6357960"/>
            <a:ext cx="652680" cy="3776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3868560" y="6391440"/>
            <a:ext cx="482760" cy="30132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3930480" y="6438960"/>
            <a:ext cx="357480" cy="21096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4035600" y="6504120"/>
            <a:ext cx="139680" cy="9180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4103640" y="6067440"/>
            <a:ext cx="709560" cy="291960"/>
          </a:xfrm>
          <a:prstGeom prst="rect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23"/>
          <p:cNvSpPr/>
          <p:nvPr/>
        </p:nvSpPr>
        <p:spPr>
          <a:xfrm>
            <a:off x="3400560" y="6114960"/>
            <a:ext cx="1412640" cy="730440"/>
          </a:xfrm>
          <a:prstGeom prst="rect">
            <a:avLst/>
          </a:prstGeom>
          <a:gradFill>
            <a:gsLst>
              <a:gs pos="0">
                <a:srgbClr val="0072C0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3305160" y="6076800"/>
            <a:ext cx="642960" cy="768600"/>
          </a:xfrm>
          <a:prstGeom prst="rect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25"/>
          <p:cNvSpPr/>
          <p:nvPr/>
        </p:nvSpPr>
        <p:spPr>
          <a:xfrm>
            <a:off x="4741920" y="6419880"/>
            <a:ext cx="168120" cy="396720"/>
          </a:xfrm>
          <a:prstGeom prst="rect">
            <a:avLst/>
          </a:prstGeom>
          <a:gradFill>
            <a:gsLst>
              <a:gs pos="0">
                <a:srgbClr val="006FBA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CustomShape 26"/>
          <p:cNvSpPr/>
          <p:nvPr/>
        </p:nvSpPr>
        <p:spPr>
          <a:xfrm>
            <a:off x="3282840" y="5850000"/>
            <a:ext cx="1322640" cy="23472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CustomShape 27"/>
          <p:cNvSpPr/>
          <p:nvPr/>
        </p:nvSpPr>
        <p:spPr>
          <a:xfrm>
            <a:off x="2963880" y="6116760"/>
            <a:ext cx="268200" cy="72864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CustomShape 28"/>
          <p:cNvSpPr/>
          <p:nvPr/>
        </p:nvSpPr>
        <p:spPr>
          <a:xfrm>
            <a:off x="4684680" y="5954760"/>
            <a:ext cx="568440" cy="89064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29"/>
          <p:cNvSpPr/>
          <p:nvPr/>
        </p:nvSpPr>
        <p:spPr>
          <a:xfrm>
            <a:off x="3679920" y="5764320"/>
            <a:ext cx="1708200" cy="67140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CustomShape 30"/>
          <p:cNvSpPr/>
          <p:nvPr/>
        </p:nvSpPr>
        <p:spPr>
          <a:xfrm>
            <a:off x="5245200" y="6477120"/>
            <a:ext cx="152280" cy="36828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31"/>
          <p:cNvSpPr/>
          <p:nvPr/>
        </p:nvSpPr>
        <p:spPr>
          <a:xfrm>
            <a:off x="2819520" y="5830920"/>
            <a:ext cx="760320" cy="101448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32"/>
          <p:cNvSpPr/>
          <p:nvPr/>
        </p:nvSpPr>
        <p:spPr>
          <a:xfrm>
            <a:off x="6667560" y="5400720"/>
            <a:ext cx="1903320" cy="115740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33"/>
          <p:cNvSpPr/>
          <p:nvPr/>
        </p:nvSpPr>
        <p:spPr>
          <a:xfrm>
            <a:off x="6553080" y="5343480"/>
            <a:ext cx="860400" cy="116676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34"/>
          <p:cNvSpPr/>
          <p:nvPr/>
        </p:nvSpPr>
        <p:spPr>
          <a:xfrm>
            <a:off x="7607160" y="5334120"/>
            <a:ext cx="963720" cy="396720"/>
          </a:xfrm>
          <a:prstGeom prst="rect">
            <a:avLst/>
          </a:prstGeom>
          <a:gradFill>
            <a:gsLst>
              <a:gs pos="0">
                <a:srgbClr val="0E8EE4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CustomShape 35"/>
          <p:cNvSpPr/>
          <p:nvPr/>
        </p:nvSpPr>
        <p:spPr>
          <a:xfrm>
            <a:off x="8327880" y="6361200"/>
            <a:ext cx="111240" cy="8244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" name="CustomShape 36"/>
          <p:cNvSpPr/>
          <p:nvPr/>
        </p:nvSpPr>
        <p:spPr>
          <a:xfrm>
            <a:off x="7151760" y="6465960"/>
            <a:ext cx="1116000" cy="16812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" name="CustomShape 37"/>
          <p:cNvSpPr/>
          <p:nvPr/>
        </p:nvSpPr>
        <p:spPr>
          <a:xfrm>
            <a:off x="8470800" y="5800680"/>
            <a:ext cx="223920" cy="53820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CustomShape 38"/>
          <p:cNvSpPr/>
          <p:nvPr/>
        </p:nvSpPr>
        <p:spPr>
          <a:xfrm>
            <a:off x="8034480" y="5753160"/>
            <a:ext cx="128520" cy="13968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" name="CustomShape 39"/>
          <p:cNvSpPr/>
          <p:nvPr/>
        </p:nvSpPr>
        <p:spPr>
          <a:xfrm>
            <a:off x="7056360" y="5638680"/>
            <a:ext cx="1135080" cy="68112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" name="CustomShape 40"/>
          <p:cNvSpPr/>
          <p:nvPr/>
        </p:nvSpPr>
        <p:spPr>
          <a:xfrm>
            <a:off x="6904080" y="5572080"/>
            <a:ext cx="1440000" cy="84312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41"/>
          <p:cNvSpPr/>
          <p:nvPr/>
        </p:nvSpPr>
        <p:spPr>
          <a:xfrm>
            <a:off x="7245360" y="5543640"/>
            <a:ext cx="576360" cy="10152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42"/>
          <p:cNvSpPr/>
          <p:nvPr/>
        </p:nvSpPr>
        <p:spPr>
          <a:xfrm>
            <a:off x="7085160" y="5648400"/>
            <a:ext cx="101520" cy="7308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3"/>
          <p:cNvSpPr/>
          <p:nvPr/>
        </p:nvSpPr>
        <p:spPr>
          <a:xfrm>
            <a:off x="7216920" y="5727600"/>
            <a:ext cx="819000" cy="50328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44"/>
          <p:cNvSpPr/>
          <p:nvPr/>
        </p:nvSpPr>
        <p:spPr>
          <a:xfrm>
            <a:off x="7267680" y="5762520"/>
            <a:ext cx="704880" cy="427320"/>
          </a:xfrm>
          <a:prstGeom prst="ellipse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45"/>
          <p:cNvSpPr/>
          <p:nvPr/>
        </p:nvSpPr>
        <p:spPr>
          <a:xfrm>
            <a:off x="7318440" y="5794200"/>
            <a:ext cx="609480" cy="3668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46"/>
          <p:cNvSpPr/>
          <p:nvPr/>
        </p:nvSpPr>
        <p:spPr>
          <a:xfrm>
            <a:off x="7388280" y="5838840"/>
            <a:ext cx="469800" cy="27792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7"/>
          <p:cNvSpPr/>
          <p:nvPr/>
        </p:nvSpPr>
        <p:spPr>
          <a:xfrm>
            <a:off x="7445520" y="5870520"/>
            <a:ext cx="349200" cy="2174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48"/>
          <p:cNvSpPr/>
          <p:nvPr/>
        </p:nvSpPr>
        <p:spPr>
          <a:xfrm>
            <a:off x="7521480" y="5918040"/>
            <a:ext cx="196920" cy="125640"/>
          </a:xfrm>
          <a:prstGeom prst="ellipse">
            <a:avLst/>
          </a:prstGeom>
          <a:gradFill>
            <a:gsLst>
              <a:gs pos="0">
                <a:srgbClr val="0083DB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49"/>
          <p:cNvSpPr/>
          <p:nvPr/>
        </p:nvSpPr>
        <p:spPr>
          <a:xfrm>
            <a:off x="8381880" y="5057640"/>
            <a:ext cx="604800" cy="14940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50"/>
          <p:cNvSpPr/>
          <p:nvPr/>
        </p:nvSpPr>
        <p:spPr>
          <a:xfrm>
            <a:off x="8437680" y="4800600"/>
            <a:ext cx="406440" cy="8244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51"/>
          <p:cNvSpPr/>
          <p:nvPr/>
        </p:nvSpPr>
        <p:spPr>
          <a:xfrm>
            <a:off x="8961480" y="4867200"/>
            <a:ext cx="92160" cy="24444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52"/>
          <p:cNvSpPr/>
          <p:nvPr/>
        </p:nvSpPr>
        <p:spPr>
          <a:xfrm>
            <a:off x="8532720" y="5153040"/>
            <a:ext cx="301680" cy="2556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53"/>
          <p:cNvSpPr/>
          <p:nvPr/>
        </p:nvSpPr>
        <p:spPr>
          <a:xfrm>
            <a:off x="8420040" y="4829040"/>
            <a:ext cx="252360" cy="29232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54"/>
          <p:cNvSpPr/>
          <p:nvPr/>
        </p:nvSpPr>
        <p:spPr>
          <a:xfrm>
            <a:off x="8713800" y="4829040"/>
            <a:ext cx="291960" cy="33048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55"/>
          <p:cNvSpPr/>
          <p:nvPr/>
        </p:nvSpPr>
        <p:spPr>
          <a:xfrm>
            <a:off x="8485200" y="4854600"/>
            <a:ext cx="471600" cy="29196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56"/>
          <p:cNvSpPr/>
          <p:nvPr/>
        </p:nvSpPr>
        <p:spPr>
          <a:xfrm>
            <a:off x="8542440" y="4897440"/>
            <a:ext cx="357120" cy="20628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57"/>
          <p:cNvSpPr/>
          <p:nvPr/>
        </p:nvSpPr>
        <p:spPr>
          <a:xfrm>
            <a:off x="8577360" y="4919760"/>
            <a:ext cx="285480" cy="15876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58"/>
          <p:cNvSpPr/>
          <p:nvPr/>
        </p:nvSpPr>
        <p:spPr>
          <a:xfrm>
            <a:off x="8621640" y="4935600"/>
            <a:ext cx="195480" cy="12708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59"/>
          <p:cNvSpPr/>
          <p:nvPr/>
        </p:nvSpPr>
        <p:spPr>
          <a:xfrm>
            <a:off x="8664480" y="4960800"/>
            <a:ext cx="112680" cy="7164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PlaceHolder 60"/>
          <p:cNvSpPr>
            <a:spLocks noGrp="1"/>
          </p:cNvSpPr>
          <p:nvPr>
            <p:ph type="title"/>
          </p:nvPr>
        </p:nvSpPr>
        <p:spPr>
          <a:xfrm>
            <a:off x="456840" y="277560"/>
            <a:ext cx="8226360" cy="1136520"/>
          </a:xfrm>
          <a:prstGeom prst="rect">
            <a:avLst/>
          </a:prstGeom>
        </p:spPr>
        <p:txBody>
          <a:bodyPr lIns="90000" tIns="46800" rIns="90000" bIns="46800" anchor="ctr" anchorCtr="1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0" name="PlaceHolder 61"/>
          <p:cNvSpPr>
            <a:spLocks noGrp="1"/>
          </p:cNvSpPr>
          <p:nvPr>
            <p:ph type="body"/>
          </p:nvPr>
        </p:nvSpPr>
        <p:spPr>
          <a:xfrm>
            <a:off x="456840" y="1599840"/>
            <a:ext cx="8226360" cy="452268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61" name="PlaceHolder 6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0480" cy="47304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>
                <a:latin typeface="Arial"/>
              </a:rPr>
              <a:t>&lt;date/time&gt;</a:t>
            </a:r>
            <a:endParaRPr/>
          </a:p>
        </p:txBody>
      </p:sp>
      <p:sp>
        <p:nvSpPr>
          <p:cNvPr id="62" name="PlaceHolder 63"/>
          <p:cNvSpPr>
            <a:spLocks noGrp="1"/>
          </p:cNvSpPr>
          <p:nvPr>
            <p:ph type="ftr"/>
          </p:nvPr>
        </p:nvSpPr>
        <p:spPr>
          <a:xfrm>
            <a:off x="3123720" y="6245280"/>
            <a:ext cx="2892600" cy="47304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>
                <a:latin typeface="Arial"/>
              </a:rPr>
              <a:t>&lt;footer&gt;</a:t>
            </a:r>
            <a:endParaRPr/>
          </a:p>
        </p:txBody>
      </p:sp>
      <p:sp>
        <p:nvSpPr>
          <p:cNvPr id="63" name="PlaceHolder 6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0480" cy="47304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fld id="{311C54CD-051A-4B96-8E9A-B4C725C6B9E2}" type="slidenum">
              <a:rPr lang="en-US"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3240" y="4267080"/>
            <a:ext cx="9137520" cy="2587680"/>
          </a:xfrm>
          <a:prstGeom prst="rect">
            <a:avLst/>
          </a:prstGeom>
          <a:gradFill>
            <a:gsLst>
              <a:gs pos="0">
                <a:srgbClr val="0088E4"/>
              </a:gs>
              <a:gs pos="100000">
                <a:srgbClr val="0068AE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2"/>
          <p:cNvSpPr/>
          <p:nvPr/>
        </p:nvSpPr>
        <p:spPr>
          <a:xfrm>
            <a:off x="5853240" y="6048360"/>
            <a:ext cx="841320" cy="51588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path path="rect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3"/>
          <p:cNvSpPr/>
          <p:nvPr/>
        </p:nvSpPr>
        <p:spPr>
          <a:xfrm>
            <a:off x="5916600" y="6095880"/>
            <a:ext cx="714240" cy="43344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4"/>
          <p:cNvSpPr/>
          <p:nvPr/>
        </p:nvSpPr>
        <p:spPr>
          <a:xfrm>
            <a:off x="6005520" y="6146640"/>
            <a:ext cx="542880" cy="3254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5"/>
          <p:cNvSpPr/>
          <p:nvPr/>
        </p:nvSpPr>
        <p:spPr>
          <a:xfrm>
            <a:off x="6068880" y="6184800"/>
            <a:ext cx="412920" cy="249480"/>
          </a:xfrm>
          <a:prstGeom prst="ellipse">
            <a:avLst/>
          </a:prstGeom>
          <a:gradFill>
            <a:gsLst>
              <a:gs pos="0">
                <a:srgbClr val="0083DB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6"/>
          <p:cNvSpPr/>
          <p:nvPr/>
        </p:nvSpPr>
        <p:spPr>
          <a:xfrm>
            <a:off x="6122880" y="6226200"/>
            <a:ext cx="301680" cy="16668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7"/>
          <p:cNvSpPr/>
          <p:nvPr/>
        </p:nvSpPr>
        <p:spPr>
          <a:xfrm>
            <a:off x="5676840" y="5897520"/>
            <a:ext cx="604800" cy="25236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8"/>
          <p:cNvSpPr/>
          <p:nvPr/>
        </p:nvSpPr>
        <p:spPr>
          <a:xfrm>
            <a:off x="5867280" y="6620040"/>
            <a:ext cx="701640" cy="101520"/>
          </a:xfrm>
          <a:prstGeom prst="rect">
            <a:avLst/>
          </a:prstGeom>
          <a:gradFill>
            <a:gsLst>
              <a:gs pos="0">
                <a:srgbClr val="0072C0"/>
              </a:gs>
              <a:gs pos="100000">
                <a:srgbClr val="0088E4"/>
              </a:gs>
            </a:gsLst>
            <a:lin ang="8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9"/>
          <p:cNvSpPr/>
          <p:nvPr/>
        </p:nvSpPr>
        <p:spPr>
          <a:xfrm>
            <a:off x="5600880" y="6200640"/>
            <a:ext cx="137880" cy="33984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10"/>
          <p:cNvSpPr/>
          <p:nvPr/>
        </p:nvSpPr>
        <p:spPr>
          <a:xfrm>
            <a:off x="5667480" y="5945040"/>
            <a:ext cx="1187280" cy="728640"/>
          </a:xfrm>
          <a:prstGeom prst="rect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path path="rect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11"/>
          <p:cNvSpPr/>
          <p:nvPr/>
        </p:nvSpPr>
        <p:spPr>
          <a:xfrm>
            <a:off x="6410160" y="5907240"/>
            <a:ext cx="149400" cy="4428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12"/>
          <p:cNvSpPr/>
          <p:nvPr/>
        </p:nvSpPr>
        <p:spPr>
          <a:xfrm>
            <a:off x="6208560" y="6267600"/>
            <a:ext cx="130320" cy="806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" name="CustomShape 13"/>
          <p:cNvSpPr/>
          <p:nvPr/>
        </p:nvSpPr>
        <p:spPr>
          <a:xfrm>
            <a:off x="3600360" y="6245280"/>
            <a:ext cx="1009800" cy="59508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14"/>
          <p:cNvSpPr/>
          <p:nvPr/>
        </p:nvSpPr>
        <p:spPr>
          <a:xfrm>
            <a:off x="3673440" y="6283440"/>
            <a:ext cx="858960" cy="52380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15"/>
          <p:cNvSpPr/>
          <p:nvPr/>
        </p:nvSpPr>
        <p:spPr>
          <a:xfrm>
            <a:off x="3716280" y="6316560"/>
            <a:ext cx="792360" cy="47160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16"/>
          <p:cNvSpPr/>
          <p:nvPr/>
        </p:nvSpPr>
        <p:spPr>
          <a:xfrm>
            <a:off x="3759120" y="6345360"/>
            <a:ext cx="701640" cy="40644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17"/>
          <p:cNvSpPr/>
          <p:nvPr/>
        </p:nvSpPr>
        <p:spPr>
          <a:xfrm>
            <a:off x="3786120" y="6357960"/>
            <a:ext cx="652680" cy="3776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18"/>
          <p:cNvSpPr/>
          <p:nvPr/>
        </p:nvSpPr>
        <p:spPr>
          <a:xfrm>
            <a:off x="3868560" y="6391440"/>
            <a:ext cx="482760" cy="301320"/>
          </a:xfrm>
          <a:prstGeom prst="ellipse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19"/>
          <p:cNvSpPr/>
          <p:nvPr/>
        </p:nvSpPr>
        <p:spPr>
          <a:xfrm>
            <a:off x="3930480" y="6438960"/>
            <a:ext cx="357480" cy="21096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20"/>
          <p:cNvSpPr/>
          <p:nvPr/>
        </p:nvSpPr>
        <p:spPr>
          <a:xfrm>
            <a:off x="4035600" y="6504120"/>
            <a:ext cx="139680" cy="91800"/>
          </a:xfrm>
          <a:prstGeom prst="ellipse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CustomShape 21"/>
          <p:cNvSpPr/>
          <p:nvPr/>
        </p:nvSpPr>
        <p:spPr>
          <a:xfrm>
            <a:off x="4103640" y="6067440"/>
            <a:ext cx="709560" cy="291960"/>
          </a:xfrm>
          <a:prstGeom prst="rect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22"/>
          <p:cNvSpPr/>
          <p:nvPr/>
        </p:nvSpPr>
        <p:spPr>
          <a:xfrm>
            <a:off x="3400560" y="6114960"/>
            <a:ext cx="1412640" cy="730440"/>
          </a:xfrm>
          <a:prstGeom prst="rect">
            <a:avLst/>
          </a:prstGeom>
          <a:gradFill>
            <a:gsLst>
              <a:gs pos="0">
                <a:srgbClr val="0072C0"/>
              </a:gs>
              <a:gs pos="100000">
                <a:srgbClr val="0088E4"/>
              </a:gs>
            </a:gsLst>
            <a:lin ang="135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3"/>
          <p:cNvSpPr/>
          <p:nvPr/>
        </p:nvSpPr>
        <p:spPr>
          <a:xfrm>
            <a:off x="3305160" y="6076800"/>
            <a:ext cx="642960" cy="768600"/>
          </a:xfrm>
          <a:prstGeom prst="rect">
            <a:avLst/>
          </a:prstGeom>
          <a:gradFill>
            <a:gsLst>
              <a:gs pos="0">
                <a:srgbClr val="007BCE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CustomShape 24"/>
          <p:cNvSpPr/>
          <p:nvPr/>
        </p:nvSpPr>
        <p:spPr>
          <a:xfrm>
            <a:off x="4741920" y="6419880"/>
            <a:ext cx="168120" cy="396720"/>
          </a:xfrm>
          <a:prstGeom prst="rect">
            <a:avLst/>
          </a:prstGeom>
          <a:gradFill>
            <a:gsLst>
              <a:gs pos="0">
                <a:srgbClr val="006FBA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25"/>
          <p:cNvSpPr/>
          <p:nvPr/>
        </p:nvSpPr>
        <p:spPr>
          <a:xfrm>
            <a:off x="3282840" y="5850000"/>
            <a:ext cx="1322640" cy="23472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26"/>
          <p:cNvSpPr/>
          <p:nvPr/>
        </p:nvSpPr>
        <p:spPr>
          <a:xfrm>
            <a:off x="2963880" y="6116760"/>
            <a:ext cx="268200" cy="72864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27"/>
          <p:cNvSpPr/>
          <p:nvPr/>
        </p:nvSpPr>
        <p:spPr>
          <a:xfrm>
            <a:off x="4684680" y="5954760"/>
            <a:ext cx="568440" cy="89064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CustomShape 28"/>
          <p:cNvSpPr/>
          <p:nvPr/>
        </p:nvSpPr>
        <p:spPr>
          <a:xfrm>
            <a:off x="3679920" y="5764320"/>
            <a:ext cx="1708200" cy="67140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29"/>
          <p:cNvSpPr/>
          <p:nvPr/>
        </p:nvSpPr>
        <p:spPr>
          <a:xfrm>
            <a:off x="5245200" y="6477120"/>
            <a:ext cx="152280" cy="368280"/>
          </a:xfrm>
          <a:prstGeom prst="rect">
            <a:avLst/>
          </a:prstGeom>
          <a:gradFill>
            <a:gsLst>
              <a:gs pos="0">
                <a:srgbClr val="0077C7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30"/>
          <p:cNvSpPr/>
          <p:nvPr/>
        </p:nvSpPr>
        <p:spPr>
          <a:xfrm>
            <a:off x="2819520" y="5830920"/>
            <a:ext cx="760320" cy="101448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31"/>
          <p:cNvSpPr/>
          <p:nvPr/>
        </p:nvSpPr>
        <p:spPr>
          <a:xfrm>
            <a:off x="6667560" y="5400720"/>
            <a:ext cx="1903320" cy="115740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32"/>
          <p:cNvSpPr/>
          <p:nvPr/>
        </p:nvSpPr>
        <p:spPr>
          <a:xfrm>
            <a:off x="6553080" y="5343480"/>
            <a:ext cx="860400" cy="116676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33"/>
          <p:cNvSpPr/>
          <p:nvPr/>
        </p:nvSpPr>
        <p:spPr>
          <a:xfrm>
            <a:off x="7607160" y="5334120"/>
            <a:ext cx="963720" cy="396720"/>
          </a:xfrm>
          <a:prstGeom prst="rect">
            <a:avLst/>
          </a:prstGeom>
          <a:gradFill>
            <a:gsLst>
              <a:gs pos="0">
                <a:srgbClr val="0E8EE4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34"/>
          <p:cNvSpPr/>
          <p:nvPr/>
        </p:nvSpPr>
        <p:spPr>
          <a:xfrm>
            <a:off x="8327880" y="6361200"/>
            <a:ext cx="111240" cy="8244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35"/>
          <p:cNvSpPr/>
          <p:nvPr/>
        </p:nvSpPr>
        <p:spPr>
          <a:xfrm>
            <a:off x="7151760" y="6465960"/>
            <a:ext cx="1116000" cy="16812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36"/>
          <p:cNvSpPr/>
          <p:nvPr/>
        </p:nvSpPr>
        <p:spPr>
          <a:xfrm>
            <a:off x="8470800" y="5800680"/>
            <a:ext cx="223920" cy="53820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37"/>
          <p:cNvSpPr/>
          <p:nvPr/>
        </p:nvSpPr>
        <p:spPr>
          <a:xfrm>
            <a:off x="8034480" y="5753160"/>
            <a:ext cx="128520" cy="139680"/>
          </a:xfrm>
          <a:prstGeom prst="rect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38"/>
          <p:cNvSpPr/>
          <p:nvPr/>
        </p:nvSpPr>
        <p:spPr>
          <a:xfrm>
            <a:off x="7056360" y="5638680"/>
            <a:ext cx="1135080" cy="681120"/>
          </a:xfrm>
          <a:prstGeom prst="rect">
            <a:avLst/>
          </a:prstGeom>
          <a:solidFill>
            <a:srgbClr val="0088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39"/>
          <p:cNvSpPr/>
          <p:nvPr/>
        </p:nvSpPr>
        <p:spPr>
          <a:xfrm>
            <a:off x="6904080" y="5572080"/>
            <a:ext cx="1440000" cy="84312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40"/>
          <p:cNvSpPr/>
          <p:nvPr/>
        </p:nvSpPr>
        <p:spPr>
          <a:xfrm>
            <a:off x="7245360" y="5543640"/>
            <a:ext cx="576360" cy="10152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41"/>
          <p:cNvSpPr/>
          <p:nvPr/>
        </p:nvSpPr>
        <p:spPr>
          <a:xfrm>
            <a:off x="7085160" y="5648400"/>
            <a:ext cx="101520" cy="73080"/>
          </a:xfrm>
          <a:prstGeom prst="rect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42"/>
          <p:cNvSpPr/>
          <p:nvPr/>
        </p:nvSpPr>
        <p:spPr>
          <a:xfrm>
            <a:off x="7216920" y="5727600"/>
            <a:ext cx="819000" cy="50328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43"/>
          <p:cNvSpPr/>
          <p:nvPr/>
        </p:nvSpPr>
        <p:spPr>
          <a:xfrm>
            <a:off x="7267680" y="5762520"/>
            <a:ext cx="704880" cy="427320"/>
          </a:xfrm>
          <a:prstGeom prst="ellipse">
            <a:avLst/>
          </a:prstGeom>
          <a:gradFill>
            <a:gsLst>
              <a:gs pos="0">
                <a:srgbClr val="078BE3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44"/>
          <p:cNvSpPr/>
          <p:nvPr/>
        </p:nvSpPr>
        <p:spPr>
          <a:xfrm>
            <a:off x="7318440" y="5794200"/>
            <a:ext cx="609480" cy="3668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45"/>
          <p:cNvSpPr/>
          <p:nvPr/>
        </p:nvSpPr>
        <p:spPr>
          <a:xfrm>
            <a:off x="7388280" y="5838840"/>
            <a:ext cx="469800" cy="27792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46"/>
          <p:cNvSpPr/>
          <p:nvPr/>
        </p:nvSpPr>
        <p:spPr>
          <a:xfrm>
            <a:off x="7445520" y="5870520"/>
            <a:ext cx="349200" cy="217440"/>
          </a:xfrm>
          <a:prstGeom prst="ellipse">
            <a:avLst/>
          </a:prstGeom>
          <a:gradFill>
            <a:gsLst>
              <a:gs pos="0">
                <a:srgbClr val="007FD5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47"/>
          <p:cNvSpPr/>
          <p:nvPr/>
        </p:nvSpPr>
        <p:spPr>
          <a:xfrm>
            <a:off x="7521480" y="5918040"/>
            <a:ext cx="196920" cy="125640"/>
          </a:xfrm>
          <a:prstGeom prst="ellipse">
            <a:avLst/>
          </a:prstGeom>
          <a:gradFill>
            <a:gsLst>
              <a:gs pos="0">
                <a:srgbClr val="0083DB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48"/>
          <p:cNvSpPr/>
          <p:nvPr/>
        </p:nvSpPr>
        <p:spPr>
          <a:xfrm>
            <a:off x="8381880" y="5057640"/>
            <a:ext cx="604800" cy="14940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49"/>
          <p:cNvSpPr/>
          <p:nvPr/>
        </p:nvSpPr>
        <p:spPr>
          <a:xfrm>
            <a:off x="8437680" y="4800600"/>
            <a:ext cx="406440" cy="8244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50"/>
          <p:cNvSpPr/>
          <p:nvPr/>
        </p:nvSpPr>
        <p:spPr>
          <a:xfrm>
            <a:off x="8961480" y="4867200"/>
            <a:ext cx="92160" cy="24444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51"/>
          <p:cNvSpPr/>
          <p:nvPr/>
        </p:nvSpPr>
        <p:spPr>
          <a:xfrm>
            <a:off x="8532720" y="5153040"/>
            <a:ext cx="301680" cy="2556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52"/>
          <p:cNvSpPr/>
          <p:nvPr/>
        </p:nvSpPr>
        <p:spPr>
          <a:xfrm>
            <a:off x="8420040" y="4829040"/>
            <a:ext cx="252360" cy="29232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53"/>
          <p:cNvSpPr/>
          <p:nvPr/>
        </p:nvSpPr>
        <p:spPr>
          <a:xfrm>
            <a:off x="8713800" y="4829040"/>
            <a:ext cx="291960" cy="33048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54"/>
          <p:cNvSpPr/>
          <p:nvPr/>
        </p:nvSpPr>
        <p:spPr>
          <a:xfrm>
            <a:off x="8485200" y="4854600"/>
            <a:ext cx="471600" cy="291960"/>
          </a:xfrm>
          <a:prstGeom prst="rect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55"/>
          <p:cNvSpPr/>
          <p:nvPr/>
        </p:nvSpPr>
        <p:spPr>
          <a:xfrm>
            <a:off x="8542440" y="4897440"/>
            <a:ext cx="357120" cy="20628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6"/>
          <p:cNvSpPr/>
          <p:nvPr/>
        </p:nvSpPr>
        <p:spPr>
          <a:xfrm>
            <a:off x="8577360" y="4919760"/>
            <a:ext cx="285480" cy="15876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57"/>
          <p:cNvSpPr/>
          <p:nvPr/>
        </p:nvSpPr>
        <p:spPr>
          <a:xfrm>
            <a:off x="8621640" y="4935600"/>
            <a:ext cx="195480" cy="12708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58"/>
          <p:cNvSpPr/>
          <p:nvPr/>
        </p:nvSpPr>
        <p:spPr>
          <a:xfrm>
            <a:off x="8664480" y="4960800"/>
            <a:ext cx="112680" cy="71640"/>
          </a:xfrm>
          <a:prstGeom prst="ellipse">
            <a:avLst/>
          </a:prstGeom>
          <a:gradFill>
            <a:gsLst>
              <a:gs pos="0">
                <a:srgbClr val="0068AE"/>
              </a:gs>
              <a:gs pos="100000">
                <a:srgbClr val="0088E4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PlaceHolder 59"/>
          <p:cNvSpPr>
            <a:spLocks noGrp="1"/>
          </p:cNvSpPr>
          <p:nvPr>
            <p:ph type="title"/>
          </p:nvPr>
        </p:nvSpPr>
        <p:spPr>
          <a:xfrm>
            <a:off x="685440" y="1692000"/>
            <a:ext cx="7769160" cy="1733400"/>
          </a:xfrm>
          <a:prstGeom prst="rect">
            <a:avLst/>
          </a:prstGeom>
        </p:spPr>
        <p:txBody>
          <a:bodyPr lIns="90000" tIns="46800" rIns="90000" bIns="46800" anchor="b" anchorCtr="1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57" name="PlaceHolder 60"/>
          <p:cNvSpPr>
            <a:spLocks noGrp="1"/>
          </p:cNvSpPr>
          <p:nvPr>
            <p:ph type="dt"/>
          </p:nvPr>
        </p:nvSpPr>
        <p:spPr>
          <a:xfrm>
            <a:off x="457200" y="6248160"/>
            <a:ext cx="2130480" cy="45396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Times New Roman"/>
                <a:ea typeface="Tahoma"/>
              </a:rPr>
              <a:t>&lt;date/time&gt;</a:t>
            </a:r>
            <a:endParaRPr/>
          </a:p>
        </p:txBody>
      </p:sp>
      <p:sp>
        <p:nvSpPr>
          <p:cNvPr id="158" name="PlaceHolder 61"/>
          <p:cNvSpPr>
            <a:spLocks noGrp="1"/>
          </p:cNvSpPr>
          <p:nvPr>
            <p:ph type="ftr"/>
          </p:nvPr>
        </p:nvSpPr>
        <p:spPr>
          <a:xfrm>
            <a:off x="3123720" y="6248160"/>
            <a:ext cx="2892600" cy="45396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ctr"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Times New Roman"/>
                <a:ea typeface="Tahoma"/>
              </a:rPr>
              <a:t>&lt;footer&gt;</a:t>
            </a:r>
            <a:endParaRPr/>
          </a:p>
        </p:txBody>
      </p:sp>
      <p:sp>
        <p:nvSpPr>
          <p:cNvPr id="159" name="PlaceHolder 62"/>
          <p:cNvSpPr>
            <a:spLocks noGrp="1"/>
          </p:cNvSpPr>
          <p:nvPr>
            <p:ph type="sldNum"/>
          </p:nvPr>
        </p:nvSpPr>
        <p:spPr>
          <a:xfrm>
            <a:off x="6553080" y="6248160"/>
            <a:ext cx="2130480" cy="45396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7B165D6B-DA04-4F74-B8A1-5914E344C032}" type="slidenum">
              <a:rPr lang="en-US" sz="1400">
                <a:solidFill>
                  <a:srgbClr val="FFFFFF"/>
                </a:solidFill>
                <a:latin typeface="Times New Roman"/>
                <a:ea typeface="Tahoma"/>
              </a:rPr>
              <a:t>‹#›</a:t>
            </a:fld>
            <a:endParaRPr/>
          </a:p>
        </p:txBody>
      </p:sp>
      <p:sp>
        <p:nvSpPr>
          <p:cNvPr id="160" name="PlaceHolder 63"/>
          <p:cNvSpPr>
            <a:spLocks noGrp="1"/>
          </p:cNvSpPr>
          <p:nvPr>
            <p:ph type="body"/>
          </p:nvPr>
        </p:nvSpPr>
        <p:spPr>
          <a:xfrm>
            <a:off x="456840" y="1604880"/>
            <a:ext cx="8226360" cy="4523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685800" y="914040"/>
            <a:ext cx="7772400" cy="14698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1"/>
          <a:lstStyle/>
          <a:p>
            <a:pPr algn="ctr"/>
            <a:r>
              <a:rPr lang="en-US" sz="8800">
                <a:solidFill>
                  <a:srgbClr val="CCECFF"/>
                </a:solidFill>
                <a:latin typeface="Arial"/>
              </a:rPr>
              <a:t>The New Deal</a:t>
            </a:r>
            <a:endParaRPr/>
          </a:p>
        </p:txBody>
      </p:sp>
      <p:sp>
        <p:nvSpPr>
          <p:cNvPr id="199" name="TextShape 2"/>
          <p:cNvSpPr txBox="1"/>
          <p:nvPr/>
        </p:nvSpPr>
        <p:spPr>
          <a:xfrm>
            <a:off x="1371600" y="3974760"/>
            <a:ext cx="6400800" cy="1754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pic>
        <p:nvPicPr>
          <p:cNvPr id="200" name="Picture 199"/>
          <p:cNvPicPr/>
          <p:nvPr/>
        </p:nvPicPr>
        <p:blipFill rotWithShape="1">
          <a:blip r:embed="rId3"/>
          <a:srcRect t="-7785" b="9255"/>
          <a:stretch/>
        </p:blipFill>
        <p:spPr>
          <a:xfrm>
            <a:off x="1828800" y="2011680"/>
            <a:ext cx="5334120" cy="4054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57200" y="192240"/>
            <a:ext cx="8229600" cy="1312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National Labor Relations Act
(Wagner Act)</a:t>
            </a:r>
            <a:endParaRPr/>
          </a:p>
        </p:txBody>
      </p:sp>
      <p:sp>
        <p:nvSpPr>
          <p:cNvPr id="230" name="TextShape 2"/>
          <p:cNvSpPr txBox="1"/>
          <p:nvPr/>
        </p:nvSpPr>
        <p:spPr>
          <a:xfrm>
            <a:off x="304560" y="1600200"/>
            <a:ext cx="4343400" cy="50292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600">
                <a:latin typeface="Arial"/>
              </a:rPr>
              <a:t>Protected the rights of workers to join labor unions</a:t>
            </a:r>
            <a:endParaRPr/>
          </a:p>
          <a:p>
            <a:pPr>
              <a:buSzPct val="80000"/>
              <a:buFont typeface="Wingdings" charset="2"/>
              <a:buChar char=""/>
            </a:pPr>
            <a:r>
              <a:rPr lang="en-US" sz="3600">
                <a:latin typeface="Arial"/>
              </a:rPr>
              <a:t>Helped unions and employers negotiate labor disputes</a:t>
            </a:r>
            <a:endParaRPr/>
          </a:p>
        </p:txBody>
      </p:sp>
      <p:pic>
        <p:nvPicPr>
          <p:cNvPr id="231" name="Picture 230"/>
          <p:cNvPicPr/>
          <p:nvPr/>
        </p:nvPicPr>
        <p:blipFill>
          <a:blip r:embed="rId3"/>
          <a:stretch/>
        </p:blipFill>
        <p:spPr>
          <a:xfrm>
            <a:off x="5029200" y="1600200"/>
            <a:ext cx="3505320" cy="5029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u="sng" dirty="0">
                <a:latin typeface="Arial"/>
              </a:rPr>
              <a:t>Fair Labor Standards Act</a:t>
            </a:r>
            <a:endParaRPr u="sng" dirty="0"/>
          </a:p>
        </p:txBody>
      </p:sp>
      <p:sp>
        <p:nvSpPr>
          <p:cNvPr id="233" name="TextShape 2"/>
          <p:cNvSpPr txBox="1"/>
          <p:nvPr/>
        </p:nvSpPr>
        <p:spPr>
          <a:xfrm>
            <a:off x="457200" y="1600200"/>
            <a:ext cx="6123214" cy="213904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571500" indent="-571500">
              <a:buSzPct val="80000"/>
              <a:buFont typeface="Arial" charset="0"/>
              <a:buChar char="•"/>
            </a:pPr>
            <a:r>
              <a:rPr lang="en-US" sz="3600" dirty="0">
                <a:latin typeface="Arial"/>
              </a:rPr>
              <a:t>Set federal minimum wage law</a:t>
            </a:r>
            <a:endParaRPr sz="2000" dirty="0"/>
          </a:p>
          <a:p>
            <a:pPr marL="571500" indent="-571500">
              <a:buSzPct val="80000"/>
              <a:buFont typeface="Arial" charset="0"/>
              <a:buChar char="•"/>
            </a:pPr>
            <a:r>
              <a:rPr lang="en-US" sz="3600" dirty="0">
                <a:latin typeface="Arial"/>
              </a:rPr>
              <a:t>40 hour work week</a:t>
            </a:r>
            <a:endParaRPr sz="2000" dirty="0"/>
          </a:p>
          <a:p>
            <a:pPr marL="571500" indent="-571500">
              <a:buSzPct val="80000"/>
              <a:buFont typeface="Arial" charset="0"/>
              <a:buChar char="•"/>
            </a:pPr>
            <a:r>
              <a:rPr lang="en-US" sz="3600" dirty="0">
                <a:latin typeface="Arial"/>
              </a:rPr>
              <a:t>Federal child labor law</a:t>
            </a:r>
            <a:endParaRPr sz="2000" dirty="0"/>
          </a:p>
          <a:p>
            <a:endParaRPr dirty="0"/>
          </a:p>
          <a:p>
            <a:endParaRPr dirty="0"/>
          </a:p>
        </p:txBody>
      </p:sp>
      <p:pic>
        <p:nvPicPr>
          <p:cNvPr id="1028" name="Picture 4" descr="mage result for FLSA po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929" y="2351314"/>
            <a:ext cx="2940854" cy="437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>
                <a:latin typeface="Arial"/>
              </a:rPr>
              <a:t>Fireside Chats</a:t>
            </a:r>
            <a:endParaRPr/>
          </a:p>
        </p:txBody>
      </p:sp>
      <p:sp>
        <p:nvSpPr>
          <p:cNvPr id="23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Regular radio addresses by FDR to explain to the country what the gov’t was doing to solve problems</a:t>
            </a:r>
            <a:endParaRPr/>
          </a:p>
          <a:p>
            <a:endParaRPr/>
          </a:p>
        </p:txBody>
      </p:sp>
      <p:pic>
        <p:nvPicPr>
          <p:cNvPr id="237" name="Picture 236"/>
          <p:cNvPicPr/>
          <p:nvPr/>
        </p:nvPicPr>
        <p:blipFill>
          <a:blip r:embed="rId3"/>
          <a:stretch/>
        </p:blipFill>
        <p:spPr>
          <a:xfrm>
            <a:off x="2286000" y="3124080"/>
            <a:ext cx="4191120" cy="308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57200" y="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Employment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457200" y="1599840"/>
            <a:ext cx="8229600" cy="4707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243" name="Picture 242"/>
          <p:cNvPicPr/>
          <p:nvPr/>
        </p:nvPicPr>
        <p:blipFill>
          <a:blip r:embed="rId3"/>
          <a:stretch/>
        </p:blipFill>
        <p:spPr>
          <a:xfrm>
            <a:off x="685800" y="1143000"/>
            <a:ext cx="7191360" cy="5715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Farm Prices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45" name="TextShape 2"/>
          <p:cNvSpPr txBox="1"/>
          <p:nvPr/>
        </p:nvSpPr>
        <p:spPr>
          <a:xfrm>
            <a:off x="457200" y="1599840"/>
            <a:ext cx="8229600" cy="4707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246" name="Picture 245"/>
          <p:cNvPicPr/>
          <p:nvPr/>
        </p:nvPicPr>
        <p:blipFill>
          <a:blip r:embed="rId3"/>
          <a:stretch/>
        </p:blipFill>
        <p:spPr>
          <a:xfrm>
            <a:off x="914400" y="1528396"/>
            <a:ext cx="7315200" cy="4381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U.S. public debt (as a percentage of GDP)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64" y="1414080"/>
            <a:ext cx="8687160" cy="511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457200" y="7956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Did the New Deal work?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39" name="TextShape 2"/>
          <p:cNvSpPr txBox="1"/>
          <p:nvPr/>
        </p:nvSpPr>
        <p:spPr>
          <a:xfrm>
            <a:off x="457200" y="1599840"/>
            <a:ext cx="8229600" cy="4707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240" name="Picture 239"/>
          <p:cNvPicPr/>
          <p:nvPr/>
        </p:nvPicPr>
        <p:blipFill>
          <a:blip r:embed="rId3"/>
          <a:stretch/>
        </p:blipFill>
        <p:spPr>
          <a:xfrm>
            <a:off x="914400" y="1219320"/>
            <a:ext cx="7315200" cy="5230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64800"/>
            <a:ext cx="8229600" cy="1312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Agricultural Adjustment Administration:  AAA</a:t>
            </a:r>
            <a:endParaRPr/>
          </a:p>
        </p:txBody>
      </p:sp>
      <p:sp>
        <p:nvSpPr>
          <p:cNvPr id="205" name="TextShape 2"/>
          <p:cNvSpPr txBox="1"/>
          <p:nvPr/>
        </p:nvSpPr>
        <p:spPr>
          <a:xfrm>
            <a:off x="609480" y="1294920"/>
            <a:ext cx="8229600" cy="2133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Paid farmers to grow less (decreased supply means increased value)</a:t>
            </a:r>
            <a:endParaRPr/>
          </a:p>
          <a:p>
            <a:pPr>
              <a:lnSpc>
                <a:spcPct val="90000"/>
              </a:lnSpc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Advised farmers on techniques to avoid “dust bowl” scenarios</a:t>
            </a:r>
            <a:endParaRPr/>
          </a:p>
        </p:txBody>
      </p:sp>
      <p:pic>
        <p:nvPicPr>
          <p:cNvPr id="206" name="Picture 205"/>
          <p:cNvPicPr/>
          <p:nvPr/>
        </p:nvPicPr>
        <p:blipFill>
          <a:blip r:embed="rId3"/>
          <a:stretch/>
        </p:blipFill>
        <p:spPr>
          <a:xfrm>
            <a:off x="2209680" y="3200400"/>
            <a:ext cx="4267440" cy="3451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Civilian Conservation Corps:  CCC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457200" y="152388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Employed young men to do conservation projects:  trails, roads, planting trees, etc</a:t>
            </a:r>
            <a:endParaRPr/>
          </a:p>
        </p:txBody>
      </p:sp>
      <p:pic>
        <p:nvPicPr>
          <p:cNvPr id="209" name="Picture 208"/>
          <p:cNvPicPr/>
          <p:nvPr/>
        </p:nvPicPr>
        <p:blipFill>
          <a:blip r:embed="rId3"/>
          <a:stretch/>
        </p:blipFill>
        <p:spPr>
          <a:xfrm>
            <a:off x="2286000" y="2743200"/>
            <a:ext cx="4495680" cy="364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Tennessee Valley Authority:  TVA</a:t>
            </a:r>
            <a:endParaRPr/>
          </a:p>
        </p:txBody>
      </p:sp>
      <p:sp>
        <p:nvSpPr>
          <p:cNvPr id="211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Built hydroelectric dams throughout several states in the South</a:t>
            </a:r>
            <a:endParaRPr/>
          </a:p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Provided electricity to rural areas</a:t>
            </a:r>
            <a:endParaRPr/>
          </a:p>
        </p:txBody>
      </p:sp>
      <p:pic>
        <p:nvPicPr>
          <p:cNvPr id="212" name="Picture 211"/>
          <p:cNvPicPr/>
          <p:nvPr/>
        </p:nvPicPr>
        <p:blipFill>
          <a:blip r:embed="rId3"/>
          <a:stretch/>
        </p:blipFill>
        <p:spPr>
          <a:xfrm>
            <a:off x="2133720" y="3429000"/>
            <a:ext cx="4647960" cy="2119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latin typeface="Arial"/>
              </a:rPr>
              <a:t>Works </a:t>
            </a:r>
            <a:r>
              <a:rPr lang="en-US" sz="4400">
                <a:latin typeface="Arial"/>
              </a:rPr>
              <a:t>Progress </a:t>
            </a:r>
            <a:r>
              <a:rPr lang="en-US" sz="4400" smtClean="0">
                <a:latin typeface="Arial"/>
              </a:rPr>
              <a:t>Administration:  </a:t>
            </a:r>
            <a:r>
              <a:rPr lang="en-US" sz="4400" dirty="0">
                <a:latin typeface="Arial"/>
              </a:rPr>
              <a:t>WPA</a:t>
            </a:r>
            <a:endParaRPr dirty="0"/>
          </a:p>
        </p:txBody>
      </p:sp>
      <p:sp>
        <p:nvSpPr>
          <p:cNvPr id="214" name="TextShape 2"/>
          <p:cNvSpPr txBox="1"/>
          <p:nvPr/>
        </p:nvSpPr>
        <p:spPr>
          <a:xfrm>
            <a:off x="228240" y="1295280"/>
            <a:ext cx="89154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Employed 3.5 million workers in a variety of jobs</a:t>
            </a:r>
            <a:endParaRPr/>
          </a:p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Built construction projects like airports and hospitals</a:t>
            </a:r>
            <a:endParaRPr/>
          </a:p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Arts division employed artists, photographers, and playwrights</a:t>
            </a:r>
            <a:endParaRPr/>
          </a:p>
        </p:txBody>
      </p:sp>
      <p:pic>
        <p:nvPicPr>
          <p:cNvPr id="215" name="Picture 214"/>
          <p:cNvPicPr/>
          <p:nvPr/>
        </p:nvPicPr>
        <p:blipFill>
          <a:blip r:embed="rId3"/>
          <a:stretch/>
        </p:blipFill>
        <p:spPr>
          <a:xfrm>
            <a:off x="4038480" y="4191120"/>
            <a:ext cx="2133720" cy="2133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57200" y="192240"/>
            <a:ext cx="8229600" cy="1312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Federal Deposit Insurance Corporation:  FDIC</a:t>
            </a:r>
            <a:endParaRPr/>
          </a:p>
        </p:txBody>
      </p:sp>
      <p:sp>
        <p:nvSpPr>
          <p:cNvPr id="217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Guaranteed deposits in banks of up to $2,500 (it is $250,000 today)</a:t>
            </a:r>
            <a:endParaRPr/>
          </a:p>
        </p:txBody>
      </p:sp>
      <p:pic>
        <p:nvPicPr>
          <p:cNvPr id="218" name="Picture 217"/>
          <p:cNvPicPr/>
          <p:nvPr/>
        </p:nvPicPr>
        <p:blipFill>
          <a:blip r:embed="rId3"/>
          <a:stretch/>
        </p:blipFill>
        <p:spPr>
          <a:xfrm>
            <a:off x="2286000" y="2895480"/>
            <a:ext cx="4676760" cy="2027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>
                <a:latin typeface="Arial"/>
              </a:rPr>
              <a:t>Social Security </a:t>
            </a:r>
            <a:endParaRPr/>
          </a:p>
        </p:txBody>
      </p:sp>
      <p:sp>
        <p:nvSpPr>
          <p:cNvPr id="220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Provides a pension to retired workers, unemployment benefits, and benefits to the disabled or dependent </a:t>
            </a:r>
            <a:endParaRPr/>
          </a:p>
        </p:txBody>
      </p:sp>
      <p:pic>
        <p:nvPicPr>
          <p:cNvPr id="221" name="Picture 220"/>
          <p:cNvPicPr/>
          <p:nvPr/>
        </p:nvPicPr>
        <p:blipFill>
          <a:blip r:embed="rId3"/>
          <a:stretch/>
        </p:blipFill>
        <p:spPr>
          <a:xfrm>
            <a:off x="2590920" y="3352680"/>
            <a:ext cx="3657600" cy="2757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192240"/>
            <a:ext cx="8229600" cy="1312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Federal Emergency Relief Act:  FERA</a:t>
            </a:r>
            <a:endParaRPr/>
          </a:p>
        </p:txBody>
      </p:sp>
      <p:sp>
        <p:nvSpPr>
          <p:cNvPr id="223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Gave direct aid to state and local governments for the unemployed</a:t>
            </a:r>
            <a:endParaRPr/>
          </a:p>
        </p:txBody>
      </p:sp>
      <p:pic>
        <p:nvPicPr>
          <p:cNvPr id="224" name="Picture 223"/>
          <p:cNvPicPr/>
          <p:nvPr/>
        </p:nvPicPr>
        <p:blipFill>
          <a:blip r:embed="rId3"/>
          <a:stretch/>
        </p:blipFill>
        <p:spPr>
          <a:xfrm>
            <a:off x="2971800" y="2590920"/>
            <a:ext cx="3352680" cy="3270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457200" y="192240"/>
            <a:ext cx="8229600" cy="1312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000">
                <a:latin typeface="Arial"/>
              </a:rPr>
              <a:t>Securities Exchange Commission:  SEC</a:t>
            </a:r>
            <a:endParaRPr/>
          </a:p>
        </p:txBody>
      </p:sp>
      <p:sp>
        <p:nvSpPr>
          <p:cNvPr id="22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"/>
            </a:pPr>
            <a:r>
              <a:rPr lang="en-US" sz="3200">
                <a:latin typeface="Arial"/>
              </a:rPr>
              <a:t>Regulates the stock market and banks to prevent fraud</a:t>
            </a:r>
            <a:endParaRPr/>
          </a:p>
        </p:txBody>
      </p:sp>
      <p:pic>
        <p:nvPicPr>
          <p:cNvPr id="227" name="Picture 226"/>
          <p:cNvPicPr/>
          <p:nvPr/>
        </p:nvPicPr>
        <p:blipFill>
          <a:blip r:embed="rId3"/>
          <a:stretch/>
        </p:blipFill>
        <p:spPr>
          <a:xfrm>
            <a:off x="1066680" y="3048120"/>
            <a:ext cx="2895840" cy="2895480"/>
          </a:xfrm>
          <a:prstGeom prst="rect">
            <a:avLst/>
          </a:prstGeom>
          <a:ln>
            <a:noFill/>
          </a:ln>
        </p:spPr>
      </p:pic>
      <p:pic>
        <p:nvPicPr>
          <p:cNvPr id="228" name="Picture 227"/>
          <p:cNvPicPr/>
          <p:nvPr/>
        </p:nvPicPr>
        <p:blipFill>
          <a:blip r:embed="rId4"/>
          <a:stretch/>
        </p:blipFill>
        <p:spPr>
          <a:xfrm>
            <a:off x="5181480" y="3505320"/>
            <a:ext cx="2362320" cy="203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250</Words>
  <Application>Microsoft Macintosh PowerPoint</Application>
  <PresentationFormat>On-screen Show (4:3)</PresentationFormat>
  <Paragraphs>34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DejaVu Sans</vt:lpstr>
      <vt:lpstr>Tahoma</vt:lpstr>
      <vt:lpstr>Times New Roman</vt:lpstr>
      <vt:lpstr>Wingdings</vt:lpstr>
      <vt:lpstr>Arial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U.S. public debt (as a percentage of GDP)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7</cp:revision>
  <dcterms:modified xsi:type="dcterms:W3CDTF">2018-03-07T03:53:50Z</dcterms:modified>
</cp:coreProperties>
</file>